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notesMasterIdLst>
    <p:notesMasterId r:id="rId14"/>
  </p:notesMasterIdLst>
  <p:handoutMasterIdLst>
    <p:handoutMasterId r:id="rId15"/>
  </p:handoutMasterIdLst>
  <p:sldIdLst>
    <p:sldId id="306" r:id="rId2"/>
    <p:sldId id="326" r:id="rId3"/>
    <p:sldId id="311" r:id="rId4"/>
    <p:sldId id="325" r:id="rId5"/>
    <p:sldId id="316" r:id="rId6"/>
    <p:sldId id="321" r:id="rId7"/>
    <p:sldId id="308" r:id="rId8"/>
    <p:sldId id="309" r:id="rId9"/>
    <p:sldId id="323" r:id="rId10"/>
    <p:sldId id="267" r:id="rId11"/>
    <p:sldId id="270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80" d="100"/>
          <a:sy n="80" d="100"/>
        </p:scale>
        <p:origin x="-1806" y="-84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4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4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6/5/2014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6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3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661" r:id="rId16"/>
    <p:sldLayoutId id="2147483676" r:id="rId17"/>
    <p:sldLayoutId id="2147483655" r:id="rId18"/>
    <p:sldLayoutId id="2147483674" r:id="rId19"/>
    <p:sldLayoutId id="2147483670" r:id="rId20"/>
    <p:sldLayoutId id="2147483671" r:id="rId21"/>
    <p:sldLayoutId id="2147483679" r:id="rId22"/>
    <p:sldLayoutId id="2147483680" r:id="rId23"/>
    <p:sldLayoutId id="2147483672" r:id="rId24"/>
    <p:sldLayoutId id="2147483673" r:id="rId25"/>
    <p:sldLayoutId id="2147483650" r:id="rId26"/>
    <p:sldLayoutId id="2147483667" r:id="rId27"/>
    <p:sldLayoutId id="2147483668" r:id="rId28"/>
    <p:sldLayoutId id="2147483666" r:id="rId29"/>
    <p:sldLayoutId id="2147483664" r:id="rId30"/>
    <p:sldLayoutId id="2147483663" r:id="rId31"/>
    <p:sldLayoutId id="2147483653" r:id="rId32"/>
    <p:sldLayoutId id="2147483660" r:id="rId33"/>
    <p:sldLayoutId id="2147483658" r:id="rId34"/>
    <p:sldLayoutId id="2147483665" r:id="rId35"/>
    <p:sldLayoutId id="2147483669" r:id="rId36"/>
    <p:sldLayoutId id="2147483654" r:id="rId37"/>
    <p:sldLayoutId id="2147483656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C7500"/>
                </a:solidFill>
              </a:rPr>
              <a:t>Publicitate</a:t>
            </a:r>
            <a:r>
              <a:rPr lang="en-US" dirty="0" smtClean="0">
                <a:solidFill>
                  <a:srgbClr val="FC7500"/>
                </a:solidFill>
              </a:rPr>
              <a:t> </a:t>
            </a:r>
            <a:r>
              <a:rPr lang="ro-RO" dirty="0" smtClean="0">
                <a:solidFill>
                  <a:srgbClr val="FC7500"/>
                </a:solidFill>
              </a:rPr>
              <a:t>și promovare</a:t>
            </a:r>
          </a:p>
          <a:p>
            <a:r>
              <a:rPr lang="ro-RO" dirty="0" smtClean="0">
                <a:solidFill>
                  <a:srgbClr val="FC7500"/>
                </a:solidFill>
              </a:rPr>
              <a:t>la medicamente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3048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FFFF00"/>
                </a:solidFill>
              </a:rPr>
              <a:t>Colegiul Farmaciștilor din România</a:t>
            </a:r>
          </a:p>
          <a:p>
            <a:r>
              <a:rPr lang="ro-RO" b="1" dirty="0" smtClean="0">
                <a:solidFill>
                  <a:srgbClr val="FFFF00"/>
                </a:solidFill>
              </a:rPr>
              <a:t>5 iunie 2014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Petru Cr</a:t>
            </a:r>
            <a:r>
              <a:rPr lang="ro-RO" b="1" dirty="0" smtClean="0">
                <a:solidFill>
                  <a:schemeClr val="bg1"/>
                </a:solidFill>
              </a:rPr>
              <a:t>ăciun</a:t>
            </a:r>
            <a:endParaRPr lang="ro-R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Acum...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181600"/>
            <a:ext cx="3810000" cy="1219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Să lucrăm </a:t>
            </a:r>
            <a:r>
              <a:rPr lang="ro-RO" sz="2400" b="1" dirty="0" smtClean="0">
                <a:solidFill>
                  <a:srgbClr val="FC7500"/>
                </a:solidFill>
              </a:rPr>
              <a:t>împreună</a:t>
            </a: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o-RO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pentru sistemul nostru de sănătate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73" y="0"/>
            <a:ext cx="5109527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520" y="2560320"/>
            <a:ext cx="3200400" cy="64008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1">
            <a:normAutofit/>
          </a:bodyPr>
          <a:lstStyle/>
          <a:p>
            <a:r>
              <a:rPr lang="ro-RO" sz="2400" b="1" dirty="0" smtClean="0">
                <a:solidFill>
                  <a:schemeClr val="bg1"/>
                </a:solidFill>
              </a:rPr>
              <a:t>și peste 20 de ani...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32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o-R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Vă mulțumesc pentru atenție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ro-RO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"/>
            <a:ext cx="61722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ro-RO" sz="2400" dirty="0" smtClean="0">
                <a:solidFill>
                  <a:schemeClr val="bg1"/>
                </a:solidFill>
              </a:rPr>
              <a:t>Promovare și Publicitate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447800"/>
            <a:ext cx="55626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”Valorile îngrijirii clinice, ale bunăstării societății și ale științei trebuie să prevaleze în raport cu imperativele comerciale și constrângerile financiare”</a:t>
            </a:r>
          </a:p>
          <a:p>
            <a:pPr algn="r">
              <a:buNone/>
            </a:pPr>
            <a:r>
              <a:rPr lang="ro-RO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OMS, 2004</a:t>
            </a:r>
            <a:endParaRPr lang="en-US" sz="28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96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"/>
            <a:ext cx="61722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ro-RO" sz="2400" dirty="0" smtClean="0">
                <a:solidFill>
                  <a:schemeClr val="bg1"/>
                </a:solidFill>
              </a:rPr>
              <a:t>Promovare și Publicitate – Grupuri Țintă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124200"/>
            <a:ext cx="35052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Profesioniști în îngrijirea sănătății:</a:t>
            </a:r>
          </a:p>
          <a:p>
            <a:pPr marL="285750" indent="-285750" algn="ctr">
              <a:buFontTx/>
              <a:buChar char="-"/>
            </a:pPr>
            <a:r>
              <a:rPr lang="ro-RO" dirty="0" smtClean="0"/>
              <a:t>Medici</a:t>
            </a:r>
          </a:p>
          <a:p>
            <a:pPr marL="285750" indent="-285750" algn="ctr">
              <a:buFontTx/>
              <a:buChar char="-"/>
            </a:pPr>
            <a:r>
              <a:rPr lang="ro-RO" dirty="0" smtClean="0"/>
              <a:t>Farmaciști</a:t>
            </a:r>
          </a:p>
          <a:p>
            <a:pPr marL="285750" indent="-285750" algn="ctr">
              <a:buFontTx/>
              <a:buChar char="-"/>
            </a:pPr>
            <a:r>
              <a:rPr lang="ro-RO" dirty="0" smtClean="0"/>
              <a:t>Alte categorii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125190"/>
            <a:ext cx="33528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Publicul larg:</a:t>
            </a:r>
          </a:p>
          <a:p>
            <a:pPr marL="285750" indent="-285750" algn="ctr">
              <a:buFontTx/>
              <a:buChar char="-"/>
            </a:pPr>
            <a:r>
              <a:rPr lang="ro-RO" dirty="0" smtClean="0"/>
              <a:t>Ne-selectiv</a:t>
            </a:r>
          </a:p>
          <a:p>
            <a:pPr marL="285750" indent="-285750" algn="ctr">
              <a:buFontTx/>
              <a:buChar char="-"/>
            </a:pPr>
            <a:r>
              <a:rPr lang="ro-RO" dirty="0" smtClean="0"/>
              <a:t>Selectiv</a:t>
            </a:r>
          </a:p>
          <a:p>
            <a:endParaRPr lang="ro-RO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71600" y="2362200"/>
            <a:ext cx="3505200" cy="0"/>
          </a:xfrm>
          <a:prstGeom prst="straightConnector1">
            <a:avLst/>
          </a:prstGeom>
          <a:ln w="635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6400" y="190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PROMOVARE</a:t>
            </a:r>
            <a:endParaRPr lang="ro-RO" b="1" dirty="0">
              <a:solidFill>
                <a:srgbClr val="92D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7800" y="2743200"/>
            <a:ext cx="3352800" cy="0"/>
          </a:xfrm>
          <a:prstGeom prst="straightConnector1">
            <a:avLst/>
          </a:prstGeom>
          <a:ln w="635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400" y="2297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PUBLICITATE</a:t>
            </a:r>
            <a:endParaRPr lang="ro-RO" b="1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71600" y="2743200"/>
            <a:ext cx="4114800" cy="0"/>
          </a:xfrm>
          <a:prstGeom prst="straightConnector1">
            <a:avLst/>
          </a:prstGeom>
          <a:ln w="63500">
            <a:solidFill>
              <a:srgbClr val="FFC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30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6" grpId="0" animBg="1"/>
      <p:bldP spid="12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"/>
            <a:ext cx="61722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ro-RO" sz="2400" dirty="0" smtClean="0">
                <a:solidFill>
                  <a:schemeClr val="bg1"/>
                </a:solidFill>
              </a:rPr>
              <a:t>Promovare și Publicitate – Produse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4114800"/>
            <a:ext cx="5715000" cy="0"/>
          </a:xfrm>
          <a:prstGeom prst="straightConnector1">
            <a:avLst/>
          </a:prstGeom>
          <a:ln w="635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342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publicitate</a:t>
            </a:r>
            <a:endParaRPr lang="ro-RO" b="1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2057400"/>
            <a:ext cx="7620000" cy="0"/>
          </a:xfrm>
          <a:prstGeom prst="straightConnector1">
            <a:avLst/>
          </a:prstGeom>
          <a:ln w="635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promovare</a:t>
            </a:r>
            <a:endParaRPr lang="ro-RO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1905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Rx</a:t>
            </a:r>
            <a:endParaRPr lang="ro-RO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819400"/>
            <a:ext cx="1905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OTC</a:t>
            </a:r>
            <a:endParaRPr lang="ro-RO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819400"/>
            <a:ext cx="190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Suplimente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alimentare</a:t>
            </a:r>
            <a:endParaRPr lang="ro-RO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2819400"/>
            <a:ext cx="1905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Altele</a:t>
            </a:r>
            <a:endParaRPr lang="ro-RO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0600" y="2667000"/>
            <a:ext cx="3276600" cy="0"/>
          </a:xfrm>
          <a:prstGeom prst="straightConnector1">
            <a:avLst/>
          </a:prstGeom>
          <a:ln w="635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228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MEDICAMENTE</a:t>
            </a:r>
            <a:endParaRPr lang="ro-RO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62400" y="2667000"/>
            <a:ext cx="1295400" cy="11668"/>
          </a:xfrm>
          <a:prstGeom prst="straightConnector1">
            <a:avLst/>
          </a:prstGeom>
          <a:ln w="63500">
            <a:solidFill>
              <a:srgbClr val="0070C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7200" y="1371600"/>
            <a:ext cx="0" cy="3581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1371600"/>
            <a:ext cx="0" cy="3581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7200" y="1676400"/>
            <a:ext cx="990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19600" y="1371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ona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o-R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867400" y="4484132"/>
            <a:ext cx="2743200" cy="17642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6324600" y="5100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COMPANII</a:t>
            </a:r>
            <a:endParaRPr lang="ro-RO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59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5" grpId="0"/>
      <p:bldP spid="7" grpId="0"/>
      <p:bldP spid="4" grpId="0" animBg="1"/>
      <p:bldP spid="9" grpId="0" animBg="1"/>
      <p:bldP spid="11" grpId="0" animBg="1"/>
      <p:bldP spid="12" grpId="0" animBg="1"/>
      <p:bldP spid="19" grpId="0"/>
      <p:bldP spid="30" grpId="0"/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86" y="0"/>
            <a:ext cx="4570214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3505200" cy="44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Internațional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o-RO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ro-RO" sz="1600" b="1" dirty="0" smtClean="0">
                <a:solidFill>
                  <a:srgbClr val="0070C0"/>
                </a:solidFill>
              </a:rPr>
              <a:t>WHO Ethical Criteria for Medicinal Drug Promotion - 1988</a:t>
            </a:r>
          </a:p>
          <a:p>
            <a:pPr algn="ctr"/>
            <a:r>
              <a:rPr lang="ro-RO" sz="1600" b="1" dirty="0">
                <a:solidFill>
                  <a:srgbClr val="C00000"/>
                </a:solidFill>
              </a:rPr>
              <a:t>IFMPA Code of </a:t>
            </a:r>
            <a:r>
              <a:rPr lang="ro-RO" sz="1600" b="1" dirty="0" smtClean="0">
                <a:solidFill>
                  <a:srgbClr val="C00000"/>
                </a:solidFill>
              </a:rPr>
              <a:t>Practice - 2012</a:t>
            </a:r>
            <a:endParaRPr lang="ro-RO" sz="16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o-RO" sz="16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o-RO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ro-R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Local:</a:t>
            </a:r>
          </a:p>
          <a:p>
            <a:pPr algn="ctr">
              <a:buNone/>
            </a:pPr>
            <a:r>
              <a:rPr lang="ro-R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Reglementare = </a:t>
            </a:r>
            <a:r>
              <a:rPr lang="ro-RO" sz="1600" b="1" dirty="0" smtClean="0">
                <a:solidFill>
                  <a:srgbClr val="C00000"/>
                </a:solidFill>
              </a:rPr>
              <a:t>ANM</a:t>
            </a:r>
          </a:p>
          <a:p>
            <a:pPr algn="ctr">
              <a:buNone/>
            </a:pPr>
            <a:r>
              <a:rPr lang="ro-R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Auto-reglementare = </a:t>
            </a:r>
            <a:r>
              <a:rPr lang="ro-RO" sz="1600" b="1" dirty="0" smtClean="0">
                <a:solidFill>
                  <a:srgbClr val="0070C0"/>
                </a:solidFill>
              </a:rPr>
              <a:t>Asociații de profil </a:t>
            </a:r>
            <a:r>
              <a:rPr lang="ro-R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(ARPIM, APMGR, ADRFR, etc.)</a:t>
            </a:r>
          </a:p>
          <a:p>
            <a:pPr algn="ctr">
              <a:buNone/>
            </a:pPr>
            <a:endParaRPr lang="ro-R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3964186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Normalitate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 smtClean="0"/>
              <a:t>ASPECTE PE TERMEN MEDIU și lung</a:t>
            </a:r>
            <a:endParaRPr lang="ro-RO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90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495466"/>
            <a:ext cx="6096000" cy="44998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0475" y="240475"/>
            <a:ext cx="8686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59" y="188259"/>
            <a:ext cx="8776448" cy="6490448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2514600"/>
            <a:ext cx="6781800" cy="13643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o-RO" sz="2400" b="1" dirty="0" smtClean="0">
                <a:solidFill>
                  <a:srgbClr val="FC7500"/>
                </a:solidFill>
              </a:rPr>
              <a:t>Recomandarea OMS: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o-RO" sz="2400" b="1" dirty="0" smtClean="0">
                <a:solidFill>
                  <a:srgbClr val="00B050"/>
                </a:solidFill>
              </a:rPr>
              <a:t>Un multiplu între 1-3 al indicatorului PIB/capita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67" y="762000"/>
            <a:ext cx="8686508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ro-RO" sz="2400" b="1" dirty="0" smtClean="0">
                <a:solidFill>
                  <a:schemeClr val="bg1"/>
                </a:solidFill>
              </a:rPr>
              <a:t>Cât ar putea să coste un an de viață?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295400"/>
            <a:ext cx="6858000" cy="5062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7791880" cy="518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4400" y="4724400"/>
                <a:ext cx="6781800" cy="1752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ro-RO" sz="2400" dirty="0" smtClean="0">
                    <a:solidFill>
                      <a:srgbClr val="7030A0"/>
                    </a:solidFill>
                  </a:rPr>
                  <a:t>În România zilelor noastre: </a:t>
                </a:r>
              </a:p>
              <a:p>
                <a:pPr algn="ctr"/>
                <a:r>
                  <a:rPr lang="ro-RO" sz="2400" b="1" dirty="0" smtClean="0">
                    <a:solidFill>
                      <a:srgbClr val="7030A0"/>
                    </a:solidFill>
                  </a:rPr>
                  <a:t>1 an de viață = 8.000-2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4</a:t>
                </a:r>
                <a:r>
                  <a:rPr lang="ro-RO" sz="2400" b="1" dirty="0" smtClean="0">
                    <a:solidFill>
                      <a:srgbClr val="7030A0"/>
                    </a:solidFill>
                  </a:rPr>
                  <a:t>.000 € </a:t>
                </a:r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o-RO" sz="2400" b="1" dirty="0" smtClean="0">
                    <a:solidFill>
                      <a:srgbClr val="7030A0"/>
                    </a:solidFill>
                  </a:rPr>
                  <a:t> 16.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0</a:t>
                </a:r>
                <a:r>
                  <a:rPr lang="ro-RO" sz="2400" b="1" dirty="0" smtClean="0">
                    <a:solidFill>
                      <a:srgbClr val="7030A0"/>
                    </a:solidFill>
                  </a:rPr>
                  <a:t>00 €</a:t>
                </a:r>
              </a:p>
              <a:p>
                <a:pPr algn="ctr"/>
                <a:r>
                  <a:rPr lang="ro-RO" sz="2400" b="1" dirty="0" smtClean="0">
                    <a:solidFill>
                      <a:srgbClr val="F25F29"/>
                    </a:solidFill>
                  </a:rPr>
                  <a:t>5 mld. € </a:t>
                </a:r>
                <a14:m>
                  <m:oMath xmlns:m="http://schemas.openxmlformats.org/officeDocument/2006/math">
                    <m:r>
                      <a:rPr lang="ro-RO" sz="2400" b="1" i="1">
                        <a:solidFill>
                          <a:srgbClr val="F25F29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o-RO" sz="2400" b="1" dirty="0" smtClean="0">
                    <a:solidFill>
                      <a:srgbClr val="F25F29"/>
                    </a:solidFill>
                  </a:rPr>
                  <a:t> 3</a:t>
                </a:r>
                <a:r>
                  <a:rPr lang="en-US" sz="2400" b="1" dirty="0" smtClean="0">
                    <a:solidFill>
                      <a:srgbClr val="F25F29"/>
                    </a:solidFill>
                  </a:rPr>
                  <a:t>12</a:t>
                </a:r>
                <a:r>
                  <a:rPr lang="ro-RO" sz="2400" b="1" dirty="0" smtClean="0">
                    <a:solidFill>
                      <a:srgbClr val="F25F29"/>
                    </a:solidFill>
                  </a:rPr>
                  <a:t>.</a:t>
                </a:r>
                <a:r>
                  <a:rPr lang="en-US" sz="2400" b="1" dirty="0" smtClean="0">
                    <a:solidFill>
                      <a:srgbClr val="F25F29"/>
                    </a:solidFill>
                  </a:rPr>
                  <a:t>5</a:t>
                </a:r>
                <a:r>
                  <a:rPr lang="ro-RO" sz="2400" b="1" dirty="0" smtClean="0">
                    <a:solidFill>
                      <a:srgbClr val="F25F29"/>
                    </a:solidFill>
                  </a:rPr>
                  <a:t>00 ani de viață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o-RO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o-RO" sz="2400" b="1" dirty="0" smtClean="0">
                    <a:solidFill>
                      <a:srgbClr val="C00000"/>
                    </a:solidFill>
                  </a:rPr>
                  <a:t> 1,5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6</a:t>
                </a:r>
                <a:r>
                  <a:rPr lang="ro-RO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o-RO" sz="2400" b="1" dirty="0">
                    <a:solidFill>
                      <a:srgbClr val="C00000"/>
                    </a:solidFill>
                  </a:rPr>
                  <a:t>ani de </a:t>
                </a:r>
                <a:r>
                  <a:rPr lang="ro-RO" sz="2400" b="1" dirty="0" smtClean="0">
                    <a:solidFill>
                      <a:srgbClr val="C00000"/>
                    </a:solidFill>
                  </a:rPr>
                  <a:t>viață</a:t>
                </a:r>
                <a:r>
                  <a:rPr lang="ro-RO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ro-RO" sz="2400" b="1" dirty="0" smtClean="0">
                    <a:solidFill>
                      <a:srgbClr val="C00000"/>
                    </a:solidFill>
                  </a:rPr>
                  <a:t>la 100 persoane</a:t>
                </a:r>
                <a:endParaRPr lang="ro-RO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24400"/>
                <a:ext cx="6781800" cy="1752600"/>
              </a:xfrm>
              <a:prstGeom prst="rect">
                <a:avLst/>
              </a:prstGeom>
              <a:blipFill rotWithShape="1">
                <a:blip r:embed="rId4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3400"/>
            <a:ext cx="43434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Echitate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o-RO" sz="2400" dirty="0" smtClean="0">
                <a:solidFill>
                  <a:schemeClr val="bg1"/>
                </a:solidFill>
              </a:rPr>
              <a:t>și Solidaritate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656582"/>
            <a:ext cx="502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/>
              <a:t>Când </a:t>
            </a:r>
            <a:r>
              <a:rPr lang="ro-RO" sz="2400" b="1" dirty="0"/>
              <a:t>vine </a:t>
            </a:r>
            <a:r>
              <a:rPr lang="ro-RO" sz="2400" b="1" dirty="0" smtClean="0"/>
              <a:t>rândul fiecăruia</a:t>
            </a:r>
            <a:r>
              <a:rPr lang="ro-RO" sz="2400" b="1" dirty="0"/>
              <a:t>?</a:t>
            </a:r>
            <a:endParaRPr lang="ro-RO" sz="24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ro-RO" dirty="0"/>
          </a:p>
          <a:p>
            <a:pPr algn="ctr"/>
            <a:r>
              <a:rPr lang="ro-RO" sz="3200" b="1" dirty="0" smtClean="0">
                <a:solidFill>
                  <a:srgbClr val="00B050"/>
                </a:solidFill>
              </a:rPr>
              <a:t>O dată la 64 de ani...</a:t>
            </a:r>
            <a:endParaRPr lang="ro-RO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417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On-screen Show (4:3)</PresentationFormat>
  <Paragraphs>69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ASPECTE PE TERMEN MEDIU și 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2014-05-25T07:44:51Z</dcterms:created>
  <dcterms:modified xsi:type="dcterms:W3CDTF">2014-06-05T12:11:24Z</dcterms:modified>
</cp:coreProperties>
</file>